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62" r:id="rId5"/>
    <p:sldId id="263" r:id="rId6"/>
    <p:sldId id="26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A229A-B38B-5A4D-999D-872F2DCE5E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BC8F36-DECD-06AA-3A36-67807F7559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33724F-482C-7CC3-63D6-69C205910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BEF8E-0E40-4613-B445-7AC6DCBEDF87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D8A77-A110-C539-090D-1C2B349DD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6ED4A-CF9A-14D6-3581-836BFE4F5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6133-200D-4918-83CB-594D8F2A61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657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698AD-2DB1-2688-9348-788EBCFDA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AD9996-01A7-1C31-225E-8069EAEC3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30C579-9076-F64F-D88A-6B2380216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BEF8E-0E40-4613-B445-7AC6DCBEDF87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0DC431-8044-B8DA-F809-EFD0B050A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7045D6-2F7F-EF84-0EB4-FB3643F7B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6133-200D-4918-83CB-594D8F2A61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2306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4C88B6-65F7-74AB-710A-8D9950C95C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D1DAE1-1110-90E3-6D56-6196D5D1CE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0108F-5852-A856-DC77-E4CC12E7C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BEF8E-0E40-4613-B445-7AC6DCBEDF87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BE87C7-A414-1D28-9988-04C27DE8A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4258D0-A8D9-4B5C-1013-338B965E9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6133-200D-4918-83CB-594D8F2A61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744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AF619-E973-5745-BBE0-52F07BE66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EDFCF-DFDB-EEFD-80E1-76C2506A6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E79918-CB91-243B-576A-B49252F0A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BEF8E-0E40-4613-B445-7AC6DCBEDF87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93D218-29CC-682F-C993-7C86C95FD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4504D-7B8F-0E09-CA52-F693AC1BC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6133-200D-4918-83CB-594D8F2A61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6277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B971C-1078-73CF-1F19-096F9850E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F3083-B107-1271-C743-92D53EDD68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853CF-FC2F-0496-1BDB-FAFE74F27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BEF8E-0E40-4613-B445-7AC6DCBEDF87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59FB1-96D9-05AA-BEFF-EAA0B26ED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C5C5E-0963-86D9-AB1A-8672822E4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6133-200D-4918-83CB-594D8F2A61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9104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2A59C-3708-A283-038D-7A2251254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560A4-5761-4C3F-860C-6B4EB9F436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22033D-6A26-984F-7941-BC4B984B59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F4EDBD-3FDB-ABFC-2414-132ECC9CF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BEF8E-0E40-4613-B445-7AC6DCBEDF87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19A598-3D8F-9B59-BDC2-F864C2B1E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3BA90E-0139-FD6D-8256-B5F29A210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6133-200D-4918-83CB-594D8F2A61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2235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68A4B-E4AF-C3BD-710B-135039A9A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7DC897-5CB7-9066-72B5-C9F0504149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771756-FBFE-EF21-9251-1FED9AC06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09A0E0-967F-5CCE-9F0A-052B2BCF0D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5FEF77-578D-E75A-7BE3-78CA420626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EE6682-DAFA-464A-9094-873F99DB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BEF8E-0E40-4613-B445-7AC6DCBEDF87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EAF546-F945-88AF-46FF-12D3BD2AA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DD4B7A-8FAF-9CDF-0E57-8B23F7ED1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6133-200D-4918-83CB-594D8F2A61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2423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8F122-672A-D017-3D19-DA30E2EF5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EA517C-3EA5-CB6E-D4E2-AC10E7994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BEF8E-0E40-4613-B445-7AC6DCBEDF87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237C25-5DDE-150F-4E99-AAF2AC93E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5B06E9-A2A9-ADBC-21F0-1D3316919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6133-200D-4918-83CB-594D8F2A61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5960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285C99-5790-190D-9CF1-17CAF483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BEF8E-0E40-4613-B445-7AC6DCBEDF87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F4E62B-ADB7-87DE-32D2-A65F7752B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0438BD-DEA4-20B6-355B-508152A6E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6133-200D-4918-83CB-594D8F2A61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24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88325-11AF-96F0-7C08-EC439FF1F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3A98B-6201-B57C-6D74-57C22B9502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1B23A0-8451-741E-1765-ABF061C76A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B3759F-8F86-EE6B-6AD9-D3F4FCAB7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BEF8E-0E40-4613-B445-7AC6DCBEDF87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DBDFB-8ECD-4B64-01B3-ADEE96998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3E2D7F-FBF8-FD27-9F5C-7DE32379F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6133-200D-4918-83CB-594D8F2A61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669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CE861-8AD5-F2BC-1DBE-36C0528B7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451250-B555-5C4D-5DB2-1404D8AE52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3C4A8A-34CF-D3CB-C0C8-137CB99D66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141BCA-CE92-7DF6-D012-61D93F57F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BEF8E-0E40-4613-B445-7AC6DCBEDF87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3996F9-00A1-2B95-6912-27979526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CF2443-8155-1B83-DA7E-0B01F045B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6133-200D-4918-83CB-594D8F2A61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6862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E740C6-7F7F-37E1-6D19-427866E57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65B9C3-A5DF-BABF-C513-2C3089AE19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2C8B6-AF1F-3A82-5205-88074021B0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7BEF8E-0E40-4613-B445-7AC6DCBEDF87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A221DD-ED7C-6761-37EF-404077E4D6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CFABA5-D746-DD6C-6148-60160F3E03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286133-200D-4918-83CB-594D8F2A61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7356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65F5D-567E-6364-9B69-31780880F8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If-Condition</a:t>
            </a:r>
            <a:r>
              <a:rPr lang="en-IN" dirty="0"/>
              <a:t> using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181189-E323-EBE2-92FC-19C9569F28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Edwin James John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Aspirant of Full Stack Web Development (V406)</a:t>
            </a:r>
          </a:p>
        </p:txBody>
      </p:sp>
    </p:spTree>
    <p:extLst>
      <p:ext uri="{BB962C8B-B14F-4D97-AF65-F5344CB8AC3E}">
        <p14:creationId xmlns:p14="http://schemas.microsoft.com/office/powerpoint/2010/main" val="3616650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5308E-AC25-FE36-4EAF-E5F987809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If-</a:t>
            </a:r>
            <a:r>
              <a:rPr lang="en-IN" sz="3600" dirty="0">
                <a:latin typeface="Arial" panose="020B0604020202020204" pitchFamily="34" charset="0"/>
                <a:cs typeface="Arial" panose="020B0604020202020204" pitchFamily="34" charset="0"/>
              </a:rPr>
              <a:t>Condition has four types:</a:t>
            </a:r>
            <a:br>
              <a:rPr lang="en-IN" sz="3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N" sz="3600" dirty="0">
                <a:latin typeface="Arial" panose="020B0604020202020204" pitchFamily="34" charset="0"/>
                <a:cs typeface="Arial" panose="020B0604020202020204" pitchFamily="34" charset="0"/>
              </a:rPr>
              <a:t>if-statement, if-else statement, nested-if statement, if-</a:t>
            </a:r>
            <a:r>
              <a:rPr lang="en-IN" sz="3600" dirty="0" err="1">
                <a:latin typeface="Arial" panose="020B0604020202020204" pitchFamily="34" charset="0"/>
                <a:cs typeface="Arial" panose="020B0604020202020204" pitchFamily="34" charset="0"/>
              </a:rPr>
              <a:t>elif</a:t>
            </a:r>
            <a:r>
              <a:rPr lang="en-IN" sz="3600" dirty="0">
                <a:latin typeface="Arial" panose="020B0604020202020204" pitchFamily="34" charset="0"/>
                <a:cs typeface="Arial" panose="020B0604020202020204" pitchFamily="34" charset="0"/>
              </a:rPr>
              <a:t>-else statement.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2759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B803FD2-446D-C8FB-80FB-DD019184FB0E}"/>
              </a:ext>
            </a:extLst>
          </p:cNvPr>
          <p:cNvSpPr/>
          <p:nvPr/>
        </p:nvSpPr>
        <p:spPr>
          <a:xfrm>
            <a:off x="9474201" y="0"/>
            <a:ext cx="2717799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4DE46E-7613-388B-5D70-F37EBDD031DD}"/>
              </a:ext>
            </a:extLst>
          </p:cNvPr>
          <p:cNvSpPr/>
          <p:nvPr/>
        </p:nvSpPr>
        <p:spPr>
          <a:xfrm>
            <a:off x="6900333" y="-1"/>
            <a:ext cx="2717799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E95B17-74A1-A5FA-540C-DD39F82EDBBF}"/>
              </a:ext>
            </a:extLst>
          </p:cNvPr>
          <p:cNvSpPr/>
          <p:nvPr/>
        </p:nvSpPr>
        <p:spPr>
          <a:xfrm>
            <a:off x="4182534" y="0"/>
            <a:ext cx="2717799" cy="6858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74B7890-A518-7F6B-AE4F-60CB9984CCDF}"/>
              </a:ext>
            </a:extLst>
          </p:cNvPr>
          <p:cNvSpPr/>
          <p:nvPr/>
        </p:nvSpPr>
        <p:spPr>
          <a:xfrm>
            <a:off x="0" y="0"/>
            <a:ext cx="4182533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04A1F78-CA8C-ED62-52A9-1EED50D41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276" y="2116666"/>
            <a:ext cx="3311840" cy="262466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BE527E4-4DA2-4FF1-A6D4-7826F6CB22A6}"/>
              </a:ext>
            </a:extLst>
          </p:cNvPr>
          <p:cNvSpPr txBox="1"/>
          <p:nvPr/>
        </p:nvSpPr>
        <p:spPr>
          <a:xfrm>
            <a:off x="672724" y="1430866"/>
            <a:ext cx="26709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chemeClr val="bg1"/>
                </a:solidFill>
              </a:rPr>
              <a:t>If-Statement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CAA89B-DE80-3579-0205-F3B835DEEC37}"/>
              </a:ext>
            </a:extLst>
          </p:cNvPr>
          <p:cNvSpPr txBox="1"/>
          <p:nvPr/>
        </p:nvSpPr>
        <p:spPr>
          <a:xfrm>
            <a:off x="4394200" y="2690335"/>
            <a:ext cx="22944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It is used to decide whether a certain statement or block of statement executes or not.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ACF662-DDB2-B843-FBD9-751099479507}"/>
              </a:ext>
            </a:extLst>
          </p:cNvPr>
          <p:cNvSpPr txBox="1"/>
          <p:nvPr/>
        </p:nvSpPr>
        <p:spPr>
          <a:xfrm>
            <a:off x="7111999" y="2798057"/>
            <a:ext cx="229446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Syntax:</a:t>
            </a:r>
          </a:p>
          <a:p>
            <a:r>
              <a:rPr lang="en-IN" sz="1600" dirty="0">
                <a:solidFill>
                  <a:schemeClr val="bg1"/>
                </a:solidFill>
              </a:rPr>
              <a:t>If condition:</a:t>
            </a:r>
          </a:p>
          <a:p>
            <a:r>
              <a:rPr lang="en-IN" sz="1600" dirty="0">
                <a:solidFill>
                  <a:schemeClr val="bg1"/>
                </a:solidFill>
              </a:rPr>
              <a:t>    statement 1  </a:t>
            </a:r>
            <a:r>
              <a:rPr lang="en-IN" sz="1200" dirty="0">
                <a:solidFill>
                  <a:schemeClr val="bg1"/>
                </a:solidFill>
              </a:rPr>
              <a:t>(#if condition 	is true or not)</a:t>
            </a:r>
          </a:p>
          <a:p>
            <a:r>
              <a:rPr lang="en-IN" sz="1600" dirty="0">
                <a:solidFill>
                  <a:schemeClr val="bg1"/>
                </a:solidFill>
              </a:rPr>
              <a:t>statement 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62ECC4-6914-5F74-95E7-58416510E0EA}"/>
              </a:ext>
            </a:extLst>
          </p:cNvPr>
          <p:cNvSpPr txBox="1"/>
          <p:nvPr/>
        </p:nvSpPr>
        <p:spPr>
          <a:xfrm>
            <a:off x="9766301" y="2798057"/>
            <a:ext cx="22944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Example: </a:t>
            </a:r>
          </a:p>
          <a:p>
            <a:r>
              <a:rPr lang="en-IN" sz="1600" dirty="0">
                <a:solidFill>
                  <a:schemeClr val="bg1"/>
                </a:solidFill>
              </a:rPr>
              <a:t>A = int(input(“Enter the required values”))</a:t>
            </a:r>
          </a:p>
          <a:p>
            <a:r>
              <a:rPr lang="en-IN" sz="1600" dirty="0">
                <a:solidFill>
                  <a:schemeClr val="bg1"/>
                </a:solidFill>
              </a:rPr>
              <a:t>If (a&lt;10):</a:t>
            </a:r>
          </a:p>
          <a:p>
            <a:r>
              <a:rPr lang="en-IN" sz="1600" dirty="0">
                <a:solidFill>
                  <a:schemeClr val="bg1"/>
                </a:solidFill>
              </a:rPr>
              <a:t>         print(“Here you go”)</a:t>
            </a:r>
          </a:p>
          <a:p>
            <a:r>
              <a:rPr lang="en-IN" sz="1600" dirty="0">
                <a:solidFill>
                  <a:schemeClr val="bg1"/>
                </a:solidFill>
              </a:rPr>
              <a:t>print(“Out of stock”)</a:t>
            </a:r>
          </a:p>
        </p:txBody>
      </p:sp>
    </p:spTree>
    <p:extLst>
      <p:ext uri="{BB962C8B-B14F-4D97-AF65-F5344CB8AC3E}">
        <p14:creationId xmlns:p14="http://schemas.microsoft.com/office/powerpoint/2010/main" val="1471993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9" grpId="0" animBg="1"/>
      <p:bldP spid="10" grpId="0" animBg="1"/>
      <p:bldP spid="13" grpId="0"/>
      <p:bldP spid="14" grpId="0"/>
      <p:bldP spid="15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B803FD2-446D-C8FB-80FB-DD019184FB0E}"/>
              </a:ext>
            </a:extLst>
          </p:cNvPr>
          <p:cNvSpPr/>
          <p:nvPr/>
        </p:nvSpPr>
        <p:spPr>
          <a:xfrm>
            <a:off x="9474201" y="0"/>
            <a:ext cx="2717799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4DE46E-7613-388B-5D70-F37EBDD031DD}"/>
              </a:ext>
            </a:extLst>
          </p:cNvPr>
          <p:cNvSpPr/>
          <p:nvPr/>
        </p:nvSpPr>
        <p:spPr>
          <a:xfrm>
            <a:off x="6900333" y="-1"/>
            <a:ext cx="2717799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E95B17-74A1-A5FA-540C-DD39F82EDBBF}"/>
              </a:ext>
            </a:extLst>
          </p:cNvPr>
          <p:cNvSpPr/>
          <p:nvPr/>
        </p:nvSpPr>
        <p:spPr>
          <a:xfrm>
            <a:off x="4182534" y="0"/>
            <a:ext cx="2717799" cy="6858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74B7890-A518-7F6B-AE4F-60CB9984CCDF}"/>
              </a:ext>
            </a:extLst>
          </p:cNvPr>
          <p:cNvSpPr/>
          <p:nvPr/>
        </p:nvSpPr>
        <p:spPr>
          <a:xfrm>
            <a:off x="0" y="0"/>
            <a:ext cx="4182533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E527E4-4DA2-4FF1-A6D4-7826F6CB22A6}"/>
              </a:ext>
            </a:extLst>
          </p:cNvPr>
          <p:cNvSpPr txBox="1"/>
          <p:nvPr/>
        </p:nvSpPr>
        <p:spPr>
          <a:xfrm>
            <a:off x="672724" y="1430866"/>
            <a:ext cx="26709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chemeClr val="bg1"/>
                </a:solidFill>
              </a:rPr>
              <a:t>If-else Statement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CAA89B-DE80-3579-0205-F3B835DEEC37}"/>
              </a:ext>
            </a:extLst>
          </p:cNvPr>
          <p:cNvSpPr txBox="1"/>
          <p:nvPr/>
        </p:nvSpPr>
        <p:spPr>
          <a:xfrm>
            <a:off x="4394200" y="2690335"/>
            <a:ext cx="22944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It is executed as the condition present in the if statement is false after calling the statement which is not the block.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ACF662-DDB2-B843-FBD9-751099479507}"/>
              </a:ext>
            </a:extLst>
          </p:cNvPr>
          <p:cNvSpPr txBox="1"/>
          <p:nvPr/>
        </p:nvSpPr>
        <p:spPr>
          <a:xfrm>
            <a:off x="7111999" y="2521058"/>
            <a:ext cx="229446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Syntax:</a:t>
            </a:r>
          </a:p>
          <a:p>
            <a:r>
              <a:rPr lang="en-IN" sz="1600" dirty="0">
                <a:solidFill>
                  <a:schemeClr val="bg1"/>
                </a:solidFill>
              </a:rPr>
              <a:t>If condition:</a:t>
            </a:r>
          </a:p>
          <a:p>
            <a:r>
              <a:rPr lang="en-IN" sz="1600" dirty="0">
                <a:solidFill>
                  <a:schemeClr val="bg1"/>
                </a:solidFill>
              </a:rPr>
              <a:t>    statement 1  </a:t>
            </a:r>
            <a:r>
              <a:rPr lang="en-IN" sz="1200" dirty="0">
                <a:solidFill>
                  <a:schemeClr val="bg1"/>
                </a:solidFill>
              </a:rPr>
              <a:t>(#if condition 	            is true)</a:t>
            </a:r>
          </a:p>
          <a:p>
            <a:r>
              <a:rPr lang="en-IN" sz="1600" dirty="0">
                <a:solidFill>
                  <a:schemeClr val="bg1"/>
                </a:solidFill>
              </a:rPr>
              <a:t>else: </a:t>
            </a:r>
          </a:p>
          <a:p>
            <a:r>
              <a:rPr lang="en-IN" sz="1600" dirty="0">
                <a:solidFill>
                  <a:schemeClr val="bg1"/>
                </a:solidFill>
              </a:rPr>
              <a:t>     statement 2 </a:t>
            </a:r>
            <a:r>
              <a:rPr lang="en-IN" sz="1200" dirty="0">
                <a:solidFill>
                  <a:schemeClr val="bg1"/>
                </a:solidFill>
              </a:rPr>
              <a:t>(#if condition is false)</a:t>
            </a:r>
          </a:p>
          <a:p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62ECC4-6914-5F74-95E7-58416510E0EA}"/>
              </a:ext>
            </a:extLst>
          </p:cNvPr>
          <p:cNvSpPr txBox="1"/>
          <p:nvPr/>
        </p:nvSpPr>
        <p:spPr>
          <a:xfrm>
            <a:off x="9757833" y="2459502"/>
            <a:ext cx="229446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Example: </a:t>
            </a:r>
          </a:p>
          <a:p>
            <a:r>
              <a:rPr lang="en-IN" sz="1600" dirty="0">
                <a:solidFill>
                  <a:schemeClr val="bg1"/>
                </a:solidFill>
              </a:rPr>
              <a:t>A = int(input(“Enter the required values”))</a:t>
            </a:r>
          </a:p>
          <a:p>
            <a:r>
              <a:rPr lang="en-IN" sz="1600" dirty="0">
                <a:solidFill>
                  <a:schemeClr val="bg1"/>
                </a:solidFill>
              </a:rPr>
              <a:t>If (a&lt;10):</a:t>
            </a:r>
          </a:p>
          <a:p>
            <a:r>
              <a:rPr lang="en-IN" sz="1600" dirty="0">
                <a:solidFill>
                  <a:schemeClr val="bg1"/>
                </a:solidFill>
              </a:rPr>
              <a:t>         print(“Here you go Apple”)</a:t>
            </a:r>
          </a:p>
          <a:p>
            <a:r>
              <a:rPr lang="en-IN" sz="1600" dirty="0">
                <a:solidFill>
                  <a:schemeClr val="bg1"/>
                </a:solidFill>
              </a:rPr>
              <a:t>Else:</a:t>
            </a:r>
          </a:p>
          <a:p>
            <a:r>
              <a:rPr lang="en-IN" sz="1600" dirty="0">
                <a:solidFill>
                  <a:schemeClr val="bg1"/>
                </a:solidFill>
              </a:rPr>
              <a:t>        print(“Here you go Orange”)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D9672-636D-1036-1075-06AD7F416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818" y="2274787"/>
            <a:ext cx="3390755" cy="26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47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9" grpId="0" animBg="1"/>
      <p:bldP spid="10" grpId="0" animBg="1"/>
      <p:bldP spid="13" grpId="0"/>
      <p:bldP spid="14" grpId="0"/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B803FD2-446D-C8FB-80FB-DD019184FB0E}"/>
              </a:ext>
            </a:extLst>
          </p:cNvPr>
          <p:cNvSpPr/>
          <p:nvPr/>
        </p:nvSpPr>
        <p:spPr>
          <a:xfrm>
            <a:off x="9474201" y="0"/>
            <a:ext cx="2717799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4DE46E-7613-388B-5D70-F37EBDD031DD}"/>
              </a:ext>
            </a:extLst>
          </p:cNvPr>
          <p:cNvSpPr/>
          <p:nvPr/>
        </p:nvSpPr>
        <p:spPr>
          <a:xfrm>
            <a:off x="6900333" y="0"/>
            <a:ext cx="2717799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E95B17-74A1-A5FA-540C-DD39F82EDBBF}"/>
              </a:ext>
            </a:extLst>
          </p:cNvPr>
          <p:cNvSpPr/>
          <p:nvPr/>
        </p:nvSpPr>
        <p:spPr>
          <a:xfrm>
            <a:off x="4182534" y="0"/>
            <a:ext cx="2717799" cy="6858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74B7890-A518-7F6B-AE4F-60CB9984CCDF}"/>
              </a:ext>
            </a:extLst>
          </p:cNvPr>
          <p:cNvSpPr/>
          <p:nvPr/>
        </p:nvSpPr>
        <p:spPr>
          <a:xfrm>
            <a:off x="0" y="0"/>
            <a:ext cx="4182533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E527E4-4DA2-4FF1-A6D4-7826F6CB22A6}"/>
              </a:ext>
            </a:extLst>
          </p:cNvPr>
          <p:cNvSpPr txBox="1"/>
          <p:nvPr/>
        </p:nvSpPr>
        <p:spPr>
          <a:xfrm>
            <a:off x="672724" y="1430866"/>
            <a:ext cx="2670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chemeClr val="bg1"/>
                </a:solidFill>
              </a:rPr>
              <a:t>Nested-If Statement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CAA89B-DE80-3579-0205-F3B835DEEC37}"/>
              </a:ext>
            </a:extLst>
          </p:cNvPr>
          <p:cNvSpPr txBox="1"/>
          <p:nvPr/>
        </p:nvSpPr>
        <p:spPr>
          <a:xfrm>
            <a:off x="4394200" y="2690335"/>
            <a:ext cx="2294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It is used to execute statement one by one, until you get the output.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ACF662-DDB2-B843-FBD9-751099479507}"/>
              </a:ext>
            </a:extLst>
          </p:cNvPr>
          <p:cNvSpPr txBox="1"/>
          <p:nvPr/>
        </p:nvSpPr>
        <p:spPr>
          <a:xfrm>
            <a:off x="7111999" y="2090172"/>
            <a:ext cx="229446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Syntax:</a:t>
            </a:r>
          </a:p>
          <a:p>
            <a:r>
              <a:rPr lang="en-IN" sz="1600" dirty="0">
                <a:solidFill>
                  <a:schemeClr val="bg1"/>
                </a:solidFill>
              </a:rPr>
              <a:t>If condition:</a:t>
            </a:r>
          </a:p>
          <a:p>
            <a:r>
              <a:rPr lang="en-IN" sz="1600" dirty="0">
                <a:solidFill>
                  <a:schemeClr val="bg1"/>
                </a:solidFill>
              </a:rPr>
              <a:t>    statement 1  </a:t>
            </a:r>
            <a:r>
              <a:rPr lang="en-IN" sz="1200" dirty="0">
                <a:solidFill>
                  <a:schemeClr val="bg1"/>
                </a:solidFill>
              </a:rPr>
              <a:t>(#if condition 	is true or not)</a:t>
            </a:r>
          </a:p>
          <a:p>
            <a:r>
              <a:rPr lang="en-IN" sz="1600" dirty="0">
                <a:solidFill>
                  <a:schemeClr val="bg1"/>
                </a:solidFill>
              </a:rPr>
              <a:t>          if condition:</a:t>
            </a:r>
          </a:p>
          <a:p>
            <a:r>
              <a:rPr lang="en-IN" sz="1600" dirty="0">
                <a:solidFill>
                  <a:schemeClr val="bg1"/>
                </a:solidFill>
              </a:rPr>
              <a:t>                  statement 2</a:t>
            </a:r>
          </a:p>
          <a:p>
            <a:r>
              <a:rPr lang="en-IN" sz="1200" dirty="0">
                <a:solidFill>
                  <a:schemeClr val="bg1"/>
                </a:solidFill>
              </a:rPr>
              <a:t>                    (#if condition is true)</a:t>
            </a:r>
          </a:p>
          <a:p>
            <a:r>
              <a:rPr lang="en-IN" sz="1200" dirty="0">
                <a:solidFill>
                  <a:schemeClr val="bg1"/>
                </a:solidFill>
              </a:rPr>
              <a:t>             </a:t>
            </a:r>
            <a:r>
              <a:rPr lang="en-IN" sz="1600" dirty="0">
                <a:solidFill>
                  <a:schemeClr val="bg1"/>
                </a:solidFill>
              </a:rPr>
              <a:t>else:</a:t>
            </a:r>
          </a:p>
          <a:p>
            <a:r>
              <a:rPr lang="en-IN" sz="1600" dirty="0">
                <a:solidFill>
                  <a:schemeClr val="bg1"/>
                </a:solidFill>
              </a:rPr>
              <a:t>                  statement 3</a:t>
            </a:r>
          </a:p>
          <a:p>
            <a:r>
              <a:rPr lang="en-IN" sz="1600" dirty="0">
                <a:solidFill>
                  <a:schemeClr val="bg1"/>
                </a:solidFill>
              </a:rPr>
              <a:t>                </a:t>
            </a:r>
            <a:r>
              <a:rPr lang="en-IN" sz="1200" dirty="0">
                <a:solidFill>
                  <a:schemeClr val="bg1"/>
                </a:solidFill>
              </a:rPr>
              <a:t>(#if condition is false)</a:t>
            </a:r>
          </a:p>
          <a:p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62ECC4-6914-5F74-95E7-58416510E0EA}"/>
              </a:ext>
            </a:extLst>
          </p:cNvPr>
          <p:cNvSpPr txBox="1"/>
          <p:nvPr/>
        </p:nvSpPr>
        <p:spPr>
          <a:xfrm>
            <a:off x="9757833" y="1905506"/>
            <a:ext cx="229446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Example: </a:t>
            </a:r>
          </a:p>
          <a:p>
            <a:r>
              <a:rPr lang="en-US" sz="1600" dirty="0">
                <a:solidFill>
                  <a:schemeClr val="bg1"/>
                </a:solidFill>
              </a:rPr>
              <a:t>marks = int(input("Enter your marks:"))</a:t>
            </a:r>
          </a:p>
          <a:p>
            <a:r>
              <a:rPr lang="en-US" sz="1600" dirty="0">
                <a:solidFill>
                  <a:schemeClr val="bg1"/>
                </a:solidFill>
              </a:rPr>
              <a:t>if(marks&gt;60):    </a:t>
            </a:r>
          </a:p>
          <a:p>
            <a:r>
              <a:rPr lang="en-US" sz="1600" dirty="0">
                <a:solidFill>
                  <a:schemeClr val="bg1"/>
                </a:solidFill>
              </a:rPr>
              <a:t>	print("C Grade")    </a:t>
            </a:r>
          </a:p>
          <a:p>
            <a:r>
              <a:rPr lang="en-US" sz="1600" dirty="0">
                <a:solidFill>
                  <a:schemeClr val="bg1"/>
                </a:solidFill>
              </a:rPr>
              <a:t>if(marks&lt;50):        	print("Maximized Marks")    </a:t>
            </a:r>
          </a:p>
          <a:p>
            <a:r>
              <a:rPr lang="en-US" sz="1600" dirty="0">
                <a:solidFill>
                  <a:schemeClr val="bg1"/>
                </a:solidFill>
              </a:rPr>
              <a:t>else:        </a:t>
            </a:r>
          </a:p>
          <a:p>
            <a:r>
              <a:rPr lang="en-US" sz="1600" dirty="0">
                <a:solidFill>
                  <a:schemeClr val="bg1"/>
                </a:solidFill>
              </a:rPr>
              <a:t>        print("Sorry, its                     actually B grade")</a:t>
            </a:r>
            <a:endParaRPr lang="en-IN" sz="16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0E417B-15D9-4E58-6075-FB828E25B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46" y="2261863"/>
            <a:ext cx="3670300" cy="3168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427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9" grpId="0" animBg="1"/>
      <p:bldP spid="10" grpId="0" animBg="1"/>
      <p:bldP spid="13" grpId="0"/>
      <p:bldP spid="14" grpId="0"/>
      <p:bldP spid="15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B803FD2-446D-C8FB-80FB-DD019184FB0E}"/>
              </a:ext>
            </a:extLst>
          </p:cNvPr>
          <p:cNvSpPr/>
          <p:nvPr/>
        </p:nvSpPr>
        <p:spPr>
          <a:xfrm>
            <a:off x="9474201" y="0"/>
            <a:ext cx="2717799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4DE46E-7613-388B-5D70-F37EBDD031DD}"/>
              </a:ext>
            </a:extLst>
          </p:cNvPr>
          <p:cNvSpPr/>
          <p:nvPr/>
        </p:nvSpPr>
        <p:spPr>
          <a:xfrm>
            <a:off x="6828368" y="0"/>
            <a:ext cx="2717799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E95B17-74A1-A5FA-540C-DD39F82EDBBF}"/>
              </a:ext>
            </a:extLst>
          </p:cNvPr>
          <p:cNvSpPr/>
          <p:nvPr/>
        </p:nvSpPr>
        <p:spPr>
          <a:xfrm>
            <a:off x="4182534" y="0"/>
            <a:ext cx="2717799" cy="6858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74B7890-A518-7F6B-AE4F-60CB9984CCDF}"/>
              </a:ext>
            </a:extLst>
          </p:cNvPr>
          <p:cNvSpPr/>
          <p:nvPr/>
        </p:nvSpPr>
        <p:spPr>
          <a:xfrm>
            <a:off x="0" y="0"/>
            <a:ext cx="4182533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E527E4-4DA2-4FF1-A6D4-7826F6CB22A6}"/>
              </a:ext>
            </a:extLst>
          </p:cNvPr>
          <p:cNvSpPr txBox="1"/>
          <p:nvPr/>
        </p:nvSpPr>
        <p:spPr>
          <a:xfrm>
            <a:off x="672724" y="1430866"/>
            <a:ext cx="2670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chemeClr val="bg1"/>
                </a:solidFill>
              </a:rPr>
              <a:t>If-</a:t>
            </a:r>
            <a:r>
              <a:rPr lang="en-IN" sz="2400" dirty="0" err="1">
                <a:solidFill>
                  <a:schemeClr val="bg1"/>
                </a:solidFill>
              </a:rPr>
              <a:t>elif</a:t>
            </a:r>
            <a:r>
              <a:rPr lang="en-IN" sz="2400" dirty="0">
                <a:solidFill>
                  <a:schemeClr val="bg1"/>
                </a:solidFill>
              </a:rPr>
              <a:t>-else Statement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CAA89B-DE80-3579-0205-F3B835DEEC37}"/>
              </a:ext>
            </a:extLst>
          </p:cNvPr>
          <p:cNvSpPr txBox="1"/>
          <p:nvPr/>
        </p:nvSpPr>
        <p:spPr>
          <a:xfrm>
            <a:off x="4394199" y="1597728"/>
            <a:ext cx="229446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If statements are executed from the </a:t>
            </a:r>
            <a:r>
              <a:rPr lang="en-IN" b="1" dirty="0">
                <a:solidFill>
                  <a:schemeClr val="bg1"/>
                </a:solidFill>
              </a:rPr>
              <a:t>top down</a:t>
            </a:r>
            <a:r>
              <a:rPr lang="en-IN" dirty="0">
                <a:solidFill>
                  <a:schemeClr val="bg1"/>
                </a:solidFill>
              </a:rPr>
              <a:t>. As soon as one of the conditions controlling the if is true, the statement associated with </a:t>
            </a:r>
            <a:r>
              <a:rPr lang="en-IN" b="1" dirty="0">
                <a:solidFill>
                  <a:schemeClr val="bg1"/>
                </a:solidFill>
              </a:rPr>
              <a:t>that if is executed and the rest of the ladder is bypassed</a:t>
            </a:r>
            <a:r>
              <a:rPr lang="en-IN" dirty="0">
                <a:solidFill>
                  <a:schemeClr val="bg1"/>
                </a:solidFill>
              </a:rPr>
              <a:t>. If none of the condition is true, then the final else statement will be executed.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ACF662-DDB2-B843-FBD9-751099479507}"/>
              </a:ext>
            </a:extLst>
          </p:cNvPr>
          <p:cNvSpPr txBox="1"/>
          <p:nvPr/>
        </p:nvSpPr>
        <p:spPr>
          <a:xfrm>
            <a:off x="7111998" y="2182503"/>
            <a:ext cx="229446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Syntax:</a:t>
            </a:r>
          </a:p>
          <a:p>
            <a:r>
              <a:rPr lang="en-IN" sz="1600" dirty="0">
                <a:solidFill>
                  <a:schemeClr val="bg1"/>
                </a:solidFill>
              </a:rPr>
              <a:t>If condition:</a:t>
            </a:r>
          </a:p>
          <a:p>
            <a:r>
              <a:rPr lang="en-IN" sz="1600" dirty="0">
                <a:solidFill>
                  <a:schemeClr val="bg1"/>
                </a:solidFill>
              </a:rPr>
              <a:t>    statement </a:t>
            </a:r>
          </a:p>
          <a:p>
            <a:r>
              <a:rPr lang="en-IN" sz="1600" dirty="0" err="1">
                <a:solidFill>
                  <a:schemeClr val="bg1"/>
                </a:solidFill>
              </a:rPr>
              <a:t>elif</a:t>
            </a:r>
            <a:r>
              <a:rPr lang="en-IN" sz="1600" dirty="0">
                <a:solidFill>
                  <a:schemeClr val="bg1"/>
                </a:solidFill>
              </a:rPr>
              <a:t> condition:</a:t>
            </a:r>
          </a:p>
          <a:p>
            <a:r>
              <a:rPr lang="en-IN" sz="1600" dirty="0">
                <a:solidFill>
                  <a:schemeClr val="bg1"/>
                </a:solidFill>
              </a:rPr>
              <a:t>     statement</a:t>
            </a:r>
          </a:p>
          <a:p>
            <a:r>
              <a:rPr lang="en-IN" sz="1600" dirty="0">
                <a:solidFill>
                  <a:schemeClr val="bg1"/>
                </a:solidFill>
              </a:rPr>
              <a:t>.</a:t>
            </a:r>
          </a:p>
          <a:p>
            <a:r>
              <a:rPr lang="en-IN" sz="1600" dirty="0">
                <a:solidFill>
                  <a:schemeClr val="bg1"/>
                </a:solidFill>
              </a:rPr>
              <a:t>.</a:t>
            </a:r>
          </a:p>
          <a:p>
            <a:r>
              <a:rPr lang="en-IN" sz="1600" dirty="0">
                <a:solidFill>
                  <a:schemeClr val="bg1"/>
                </a:solidFill>
              </a:rPr>
              <a:t>.</a:t>
            </a:r>
          </a:p>
          <a:p>
            <a:r>
              <a:rPr lang="en-IN" sz="1600" dirty="0">
                <a:solidFill>
                  <a:schemeClr val="bg1"/>
                </a:solidFill>
              </a:rPr>
              <a:t>.</a:t>
            </a:r>
          </a:p>
          <a:p>
            <a:r>
              <a:rPr lang="en-IN" sz="1600" dirty="0">
                <a:solidFill>
                  <a:schemeClr val="bg1"/>
                </a:solidFill>
              </a:rPr>
              <a:t>else:</a:t>
            </a:r>
          </a:p>
          <a:p>
            <a:r>
              <a:rPr lang="en-IN" sz="1600" dirty="0">
                <a:solidFill>
                  <a:schemeClr val="bg1"/>
                </a:solidFill>
              </a:rPr>
              <a:t>     statement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62ECC4-6914-5F74-95E7-58416510E0EA}"/>
              </a:ext>
            </a:extLst>
          </p:cNvPr>
          <p:cNvSpPr txBox="1"/>
          <p:nvPr/>
        </p:nvSpPr>
        <p:spPr>
          <a:xfrm>
            <a:off x="9685870" y="797510"/>
            <a:ext cx="229446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Example: </a:t>
            </a:r>
          </a:p>
          <a:p>
            <a:r>
              <a:rPr lang="en-US" sz="1600" dirty="0">
                <a:solidFill>
                  <a:schemeClr val="bg1"/>
                </a:solidFill>
              </a:rPr>
              <a:t>a = int(input("Enter the unit of apple:"))</a:t>
            </a:r>
          </a:p>
          <a:p>
            <a:r>
              <a:rPr lang="en-US" sz="1600" dirty="0">
                <a:solidFill>
                  <a:schemeClr val="bg1"/>
                </a:solidFill>
              </a:rPr>
              <a:t>o = int(input("Enter the unit of orange:"))</a:t>
            </a:r>
          </a:p>
          <a:p>
            <a:r>
              <a:rPr lang="en-US" sz="1600" dirty="0">
                <a:solidFill>
                  <a:schemeClr val="bg1"/>
                </a:solidFill>
              </a:rPr>
              <a:t>s = int(input("Enter the unit of strawberry:"))</a:t>
            </a:r>
          </a:p>
          <a:p>
            <a:r>
              <a:rPr lang="en-US" sz="1600" dirty="0">
                <a:solidFill>
                  <a:schemeClr val="bg1"/>
                </a:solidFill>
              </a:rPr>
              <a:t>if(a&gt;10 and o&lt;10):    print("Here you go, I have packed your apple")</a:t>
            </a:r>
          </a:p>
          <a:p>
            <a:r>
              <a:rPr lang="en-US" sz="1600" dirty="0" err="1">
                <a:solidFill>
                  <a:schemeClr val="bg1"/>
                </a:solidFill>
              </a:rPr>
              <a:t>elif</a:t>
            </a:r>
            <a:r>
              <a:rPr lang="en-US" sz="1600" dirty="0">
                <a:solidFill>
                  <a:schemeClr val="bg1"/>
                </a:solidFill>
              </a:rPr>
              <a:t>(o&gt;10 and a&lt;10):    print("Here you go, I have packed your orange")</a:t>
            </a:r>
          </a:p>
          <a:p>
            <a:r>
              <a:rPr lang="en-US" sz="1600" dirty="0" err="1">
                <a:solidFill>
                  <a:schemeClr val="bg1"/>
                </a:solidFill>
              </a:rPr>
              <a:t>elif</a:t>
            </a:r>
            <a:r>
              <a:rPr lang="en-US" sz="1600" dirty="0">
                <a:solidFill>
                  <a:schemeClr val="bg1"/>
                </a:solidFill>
              </a:rPr>
              <a:t>(s&gt;10 and a&lt;10):            print("Here you go, I have packed your strawberry")</a:t>
            </a:r>
          </a:p>
          <a:p>
            <a:r>
              <a:rPr lang="en-US" sz="1600" dirty="0">
                <a:solidFill>
                  <a:schemeClr val="bg1"/>
                </a:solidFill>
              </a:rPr>
              <a:t>else:    </a:t>
            </a:r>
          </a:p>
          <a:p>
            <a:r>
              <a:rPr lang="en-US" sz="1600" dirty="0">
                <a:solidFill>
                  <a:schemeClr val="bg1"/>
                </a:solidFill>
              </a:rPr>
              <a:t>print("We are out of order")</a:t>
            </a:r>
            <a:endParaRPr lang="en-IN" sz="16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10182E-38CB-B6EC-D122-F2C17E30C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565" y="2783051"/>
            <a:ext cx="3583261" cy="1599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880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9" grpId="0" animBg="1"/>
      <p:bldP spid="10" grpId="0" animBg="1"/>
      <p:bldP spid="13" grpId="0"/>
      <p:bldP spid="14" grpId="0"/>
      <p:bldP spid="15" grpId="0"/>
      <p:bldP spid="16" grpId="0"/>
    </p:bldLst>
  </p:timing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492</Words>
  <Application>Microsoft Office PowerPoint</Application>
  <PresentationFormat>Widescreen</PresentationFormat>
  <Paragraphs>68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If-Condition using Python</vt:lpstr>
      <vt:lpstr>If-Condition has four types: if-statement, if-else statement, nested-if statement, if-elif-else statement.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If-Condition using Python</dc:title>
  <dc:creator>Edwin James</dc:creator>
  <cp:lastModifiedBy>Edwin James</cp:lastModifiedBy>
  <cp:revision>27</cp:revision>
  <dcterms:created xsi:type="dcterms:W3CDTF">2023-10-19T06:25:46Z</dcterms:created>
  <dcterms:modified xsi:type="dcterms:W3CDTF">2023-10-19T07:26:27Z</dcterms:modified>
</cp:coreProperties>
</file>

<file path=docProps/thumbnail.jpeg>
</file>